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1" r:id="rId3"/>
    <p:sldId id="273" r:id="rId4"/>
    <p:sldId id="272" r:id="rId5"/>
    <p:sldId id="274" r:id="rId6"/>
    <p:sldId id="283" r:id="rId7"/>
    <p:sldId id="284" r:id="rId8"/>
    <p:sldId id="285" r:id="rId9"/>
    <p:sldId id="286" r:id="rId10"/>
    <p:sldId id="276" r:id="rId11"/>
    <p:sldId id="275" r:id="rId12"/>
    <p:sldId id="277" r:id="rId13"/>
    <p:sldId id="281" r:id="rId14"/>
    <p:sldId id="282" r:id="rId15"/>
    <p:sldId id="28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E53"/>
    <a:srgbClr val="F1B851"/>
    <a:srgbClr val="C09200"/>
    <a:srgbClr val="D09E00"/>
    <a:srgbClr val="7F0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3023" autoAdjust="0"/>
  </p:normalViewPr>
  <p:slideViewPr>
    <p:cSldViewPr snapToGrid="0">
      <p:cViewPr varScale="1">
        <p:scale>
          <a:sx n="107" d="100"/>
          <a:sy n="107" d="100"/>
        </p:scale>
        <p:origin x="102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b="1" dirty="0">
                <a:solidFill>
                  <a:schemeClr val="tx1"/>
                </a:solidFill>
              </a:rPr>
              <a:t>외국인주민 증가 추이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외국인주민 수</c:v>
                </c:pt>
              </c:strCache>
            </c:strRef>
          </c:tx>
          <c:spPr>
            <a:solidFill>
              <a:srgbClr val="0070C0"/>
            </a:solidFill>
            <a:ln w="3175" cap="flat" cmpd="sng" algn="ctr">
              <a:solidFill>
                <a:schemeClr val="tx1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2006년</c:v>
                </c:pt>
                <c:pt idx="1">
                  <c:v>2007년</c:v>
                </c:pt>
                <c:pt idx="2">
                  <c:v>2008년</c:v>
                </c:pt>
                <c:pt idx="3">
                  <c:v>2009년</c:v>
                </c:pt>
                <c:pt idx="4">
                  <c:v>2010년</c:v>
                </c:pt>
                <c:pt idx="5">
                  <c:v>2011년</c:v>
                </c:pt>
                <c:pt idx="6">
                  <c:v>2012년</c:v>
                </c:pt>
                <c:pt idx="7">
                  <c:v>2013년</c:v>
                </c:pt>
                <c:pt idx="8">
                  <c:v>2014년</c:v>
                </c:pt>
                <c:pt idx="9">
                  <c:v>2015년</c:v>
                </c:pt>
                <c:pt idx="10">
                  <c:v>2016년</c:v>
                </c:pt>
                <c:pt idx="11">
                  <c:v>2017년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54</c:v>
                </c:pt>
                <c:pt idx="1">
                  <c:v>72</c:v>
                </c:pt>
                <c:pt idx="2">
                  <c:v>89</c:v>
                </c:pt>
                <c:pt idx="3">
                  <c:v>111</c:v>
                </c:pt>
                <c:pt idx="4">
                  <c:v>114</c:v>
                </c:pt>
                <c:pt idx="5">
                  <c:v>127</c:v>
                </c:pt>
                <c:pt idx="6">
                  <c:v>141</c:v>
                </c:pt>
                <c:pt idx="7">
                  <c:v>145</c:v>
                </c:pt>
                <c:pt idx="8">
                  <c:v>157</c:v>
                </c:pt>
                <c:pt idx="9">
                  <c:v>171</c:v>
                </c:pt>
                <c:pt idx="10">
                  <c:v>176</c:v>
                </c:pt>
                <c:pt idx="11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D-4CA1-9353-B43596FD181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379168928"/>
        <c:axId val="379169912"/>
      </c:barChart>
      <c:catAx>
        <c:axId val="37916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9169912"/>
        <c:crosses val="autoZero"/>
        <c:auto val="1"/>
        <c:lblAlgn val="ctr"/>
        <c:lblOffset val="100"/>
        <c:noMultiLvlLbl val="0"/>
      </c:catAx>
      <c:valAx>
        <c:axId val="3791699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chemeClr val="tx1"/>
                    </a:solidFill>
                  </a:rPr>
                  <a:t>(</a:t>
                </a:r>
                <a:r>
                  <a:rPr lang="ko-KR" b="1">
                    <a:solidFill>
                      <a:schemeClr val="tx1"/>
                    </a:solidFill>
                  </a:rPr>
                  <a:t>만명</a:t>
                </a:r>
                <a:r>
                  <a:rPr lang="en-US" b="1">
                    <a:solidFill>
                      <a:schemeClr val="tx1"/>
                    </a:solidFill>
                  </a:rPr>
                  <a:t>)</a:t>
                </a:r>
                <a:endParaRPr lang="ko-KR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916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 집중 거주지역(경기도)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96F-416E-831E-09A1E4DBC644}"/>
              </c:ext>
            </c:extLst>
          </c:dPt>
          <c:dPt>
            <c:idx val="1"/>
            <c:bubble3D val="0"/>
            <c:spPr>
              <a:solidFill>
                <a:srgbClr val="D09E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96F-416E-831E-09A1E4DBC64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96F-416E-831E-09A1E4DBC644}"/>
              </c:ext>
            </c:extLst>
          </c:dPt>
          <c:dPt>
            <c:idx val="3"/>
            <c:bubble3D val="0"/>
            <c:spPr>
              <a:solidFill>
                <a:srgbClr val="31A99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96F-416E-831E-09A1E4DBC644}"/>
              </c:ext>
            </c:extLst>
          </c:dPt>
          <c:dPt>
            <c:idx val="4"/>
            <c:bubble3D val="0"/>
            <c:explosion val="14"/>
            <c:spPr>
              <a:solidFill>
                <a:srgbClr val="7F00D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96F-416E-831E-09A1E4DBC64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8CCA569-53A7-484C-8D8B-E7D0A912CEC8}" type="CATEGORYNAME">
                      <a:rPr lang="ko-KR" altLang="en-US" sz="1400"/>
                      <a:pPr/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7F9FDFD1-38DC-426E-B3D4-5A178136F855}" type="PERCENTAGE">
                      <a:rPr lang="en-US" altLang="ko-KR" sz="1400" baseline="0"/>
                      <a:pPr/>
                      <a:t>[백분율]</a:t>
                    </a:fld>
                    <a:endParaRPr lang="ko-KR" altLang="en-US" sz="1400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96F-416E-831E-09A1E4DBC64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1B46B0A-3190-4D85-9D28-79A67072166E}" type="CATEGORYNAME">
                      <a:rPr lang="ko-KR" altLang="en-US" sz="1400"/>
                      <a:pPr/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5D08C6DE-6BB2-417C-8D22-CA93722FE411}" type="PERCENTAGE">
                      <a:rPr lang="en-US" altLang="ko-KR" sz="1400" baseline="0"/>
                      <a:pPr/>
                      <a:t>[백분율]</a:t>
                    </a:fld>
                    <a:endParaRPr lang="ko-KR" altLang="en-US" sz="1400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96F-416E-831E-09A1E4DBC64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3E4C4EB-8662-4E54-B0AB-9DF1B754B14C}" type="CATEGORYNAME">
                      <a:rPr lang="ko-KR" altLang="en-US" sz="1400"/>
                      <a:pPr/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3738FC20-3BD7-45CB-ACBC-E68D9A55888A}" type="PERCENTAGE">
                      <a:rPr lang="en-US" altLang="ko-KR" sz="1400" baseline="0"/>
                      <a:pPr/>
                      <a:t>[백분율]</a:t>
                    </a:fld>
                    <a:endParaRPr lang="ko-KR" altLang="en-US" sz="1400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96F-416E-831E-09A1E4DBC64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835871E-46EF-467A-9324-77B7E0F2AED5}" type="CATEGORYNAME">
                      <a:rPr lang="ko-KR" altLang="en-US" sz="1400"/>
                      <a:pPr/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9D235131-41B1-455F-BA0A-278A054DD0C2}" type="PERCENTAGE">
                      <a:rPr lang="en-US" altLang="ko-KR" sz="1400" baseline="0"/>
                      <a:pPr/>
                      <a:t>[백분율]</a:t>
                    </a:fld>
                    <a:endParaRPr lang="ko-KR" altLang="en-US" sz="1400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96F-416E-831E-09A1E4DBC644}"/>
                </c:ext>
              </c:extLst>
            </c:dLbl>
            <c:dLbl>
              <c:idx val="4"/>
              <c:layout>
                <c:manualLayout>
                  <c:x val="0.16958304889654394"/>
                  <c:y val="-1.408085182421140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067B0BB-5F0C-4FDC-AE0A-C6CBB9D6D623}" type="CATEGORYNAME">
                      <a:rPr lang="en-US" altLang="ko-KR" sz="1400"/>
                      <a:pPr>
                        <a:defRPr/>
                      </a:pPr>
                      <a:t>[범주 이름]</a:t>
                    </a:fld>
                    <a:r>
                      <a:rPr lang="ko-KR" altLang="en-US" sz="1400" baseline="0" dirty="0"/>
                      <a:t>
</a:t>
                    </a:r>
                    <a:fld id="{616D89FC-3B43-4145-8D43-D396452ECB62}" type="PERCENTAGE">
                      <a:rPr lang="en-US" altLang="ko-KR" sz="1400" baseline="0"/>
                      <a:pPr>
                        <a:defRPr/>
                      </a:pPr>
                      <a:t>[백분율]</a:t>
                    </a:fld>
                    <a:endParaRPr lang="ko-KR" alt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22126017946448"/>
                      <c:h val="0.224698907890725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96F-416E-831E-09A1E4DBC6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안산시</c:v>
                </c:pt>
                <c:pt idx="1">
                  <c:v>시흥시</c:v>
                </c:pt>
                <c:pt idx="2">
                  <c:v>수원시</c:v>
                </c:pt>
                <c:pt idx="3">
                  <c:v>화성시</c:v>
                </c:pt>
                <c:pt idx="4">
                  <c:v>기타(부천, 평택 외 16개 지역)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13.6</c:v>
                </c:pt>
                <c:pt idx="1">
                  <c:v>8.1999999999999993</c:v>
                </c:pt>
                <c:pt idx="2">
                  <c:v>9.6</c:v>
                </c:pt>
                <c:pt idx="3">
                  <c:v>8.6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6F-416E-831E-09A1E4DBC64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이민자들이 겪는 어려움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이민자들이 겪는 어려움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5D5-4E80-98D4-DEE26F62465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5D5-4E80-98D4-DEE26F62465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5D5-4E80-98D4-DEE26F62465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5D5-4E80-98D4-DEE26F62465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5D5-4E80-98D4-DEE26F62465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언어 소통 문제</c:v>
                </c:pt>
                <c:pt idx="1">
                  <c:v>법제도에 대한 이해부족</c:v>
                </c:pt>
                <c:pt idx="2">
                  <c:v>한국문화 이해 부족</c:v>
                </c:pt>
                <c:pt idx="3">
                  <c:v>정보 부족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44.4</c:v>
                </c:pt>
                <c:pt idx="1">
                  <c:v>19.5</c:v>
                </c:pt>
                <c:pt idx="2">
                  <c:v>18.100000000000001</c:v>
                </c:pt>
                <c:pt idx="3">
                  <c:v>16.399999999999999</c:v>
                </c:pt>
                <c:pt idx="4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32-40BA-B31E-8380A8664D3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010886510157764"/>
          <c:y val="0.56046635820929158"/>
          <c:w val="0.24918504142085512"/>
          <c:h val="0.30850230105725568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3D9D64-3793-4D61-90BB-507F49C8F91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2019-02-12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48944F-81ED-4843-A3E6-D41A6908762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156258-22C2-4882-9F1C-855237B765CF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F1C5CE-222C-4659-9A99-B99FC42AF6E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지역사회의 다문화가정의 가장 큰 문제인 언어문제를 해결하기위해 일하는 기업 </a:t>
            </a:r>
            <a:r>
              <a:rPr lang="ko-KR" altLang="en-US" dirty="0" err="1"/>
              <a:t>우미</a:t>
            </a:r>
            <a:br>
              <a:rPr lang="en-US" altLang="ko-KR" dirty="0"/>
            </a:br>
            <a:r>
              <a:rPr lang="ko-KR" altLang="en-US" dirty="0"/>
              <a:t>널리 한글을 알릴 수 있는 어플을 제작하는 배우미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0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/>
              <a:t>외국인들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아이들이 우리사회의 건강한 구성원으로 성장해 갈 수 있도록 각별한 관심으로 통 큰 지혜를 발휘해 주기를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그리하여 저희는 외국인들이 한국어로 국내에서 사회 활동 단절 문제를 해결하여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삶의질을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향상 할 수 있도록 노력을 할 것이고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국가적으로는 한글의 세계화를 촉진하는 것을 소셜 미션으로 생각하고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 프로젝트를 진행하면서 학교 학생들의 적극적인 참여를 유도하여 학생들의 사회적기업에 대해 널리 알리고 싶습니다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3032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많은 외국인들이 쉽게 접근할 수 있으며 쉽게 사용이 가능한</a:t>
            </a:r>
            <a:endParaRPr lang="en-US" altLang="ko-KR" sz="12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복지센터에 직접 찾아가는 수고로움을 줄여주며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스마트폰을 통해 학습을 하기 때문에 도서를 통한 학습보다 접근성이 높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스마트폰을 지원 플랫폼으로 설정하였습니다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1359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기초 </a:t>
            </a:r>
            <a:r>
              <a:rPr lang="ko-KR" altLang="en-US" dirty="0" err="1"/>
              <a:t>한글교육어플을</a:t>
            </a:r>
            <a:r>
              <a:rPr lang="ko-KR" altLang="en-US" dirty="0"/>
              <a:t> 통해 기본적인 한글 쓰고 읽는 방법과 </a:t>
            </a:r>
            <a:r>
              <a:rPr lang="en-US" altLang="ko-KR" dirty="0"/>
              <a:t>(</a:t>
            </a:r>
            <a:r>
              <a:rPr lang="ko-KR" altLang="en-US" dirty="0"/>
              <a:t>기능소개</a:t>
            </a:r>
            <a:r>
              <a:rPr lang="en-US" altLang="ko-KR" dirty="0"/>
              <a:t>) </a:t>
            </a:r>
            <a:r>
              <a:rPr lang="ko-KR" altLang="en-US" dirty="0"/>
              <a:t>을 교육할 것이며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24277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고객니즈파악을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통해 실질적인 고객들의 요구를 바탕으로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한류 콘텐츠를 활용하여 해외거주외국인들에게 한류를 통해 재미있는 한국어 학습이 될 수 있도록 서비스를 제공할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4110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한류 콘텐츠를 활용하여 </a:t>
            </a:r>
            <a:endParaRPr lang="en-US" altLang="ko-KR" sz="12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해외거주외국인들에게 한류를 통해 재미있는 한국어 학습이 될 수 있도록 서비스를 제공할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7007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한국어 소통에 두려움을 갖고 있던 외국인들에게 회화에 대한 자신감을 부여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아이들의 눈높이에 맞는 한글 교육 그림 단어장 제작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1787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사회가 갖고 있는 사회적 문제를 지적하여 인식한 뒤</a:t>
            </a:r>
            <a:endParaRPr lang="en-US" altLang="ko-KR" dirty="0"/>
          </a:p>
          <a:p>
            <a:r>
              <a:rPr lang="ko-KR" altLang="en-US" dirty="0"/>
              <a:t>그 문제를 해결하기 위한 방안과 저희가 제작한 </a:t>
            </a:r>
            <a:r>
              <a:rPr lang="ko-KR" altLang="en-US" dirty="0" err="1"/>
              <a:t>어플에</a:t>
            </a:r>
            <a:r>
              <a:rPr lang="ko-KR" altLang="en-US" dirty="0"/>
              <a:t> 대한 소개</a:t>
            </a:r>
            <a:endParaRPr lang="en-US" altLang="ko-KR" dirty="0"/>
          </a:p>
          <a:p>
            <a:r>
              <a:rPr lang="ko-KR" altLang="en-US" dirty="0"/>
              <a:t>마지막으로 향후 저희 기업의 목표에 대해 발표하도록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사회적 문제 인식  </a:t>
            </a:r>
            <a:r>
              <a:rPr lang="en-US" altLang="ko-KR" b="1" dirty="0"/>
              <a:t>- </a:t>
            </a:r>
            <a:r>
              <a:rPr lang="ko-KR" altLang="en-US" b="1" dirty="0"/>
              <a:t>인식 재조명을 통한 현 사회의 문제점을 지적한다</a:t>
            </a:r>
            <a:r>
              <a:rPr lang="en-US" altLang="ko-KR" b="1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해결 방안  </a:t>
            </a:r>
            <a:r>
              <a:rPr lang="en-US" altLang="ko-KR" b="1" dirty="0"/>
              <a:t>- </a:t>
            </a:r>
            <a:r>
              <a:rPr lang="ko-KR" altLang="en-US" b="1" dirty="0"/>
              <a:t>그 문제점을 해결하기 위해 우리가 채택한 방법을 </a:t>
            </a:r>
            <a:r>
              <a:rPr lang="ko-KR" altLang="en-US" b="1" dirty="0" err="1"/>
              <a:t>빌드업</a:t>
            </a:r>
            <a:r>
              <a:rPr lang="ko-KR" altLang="en-US" b="1" dirty="0"/>
              <a:t> 시작</a:t>
            </a:r>
            <a:r>
              <a:rPr lang="en-US" altLang="ko-KR" b="1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아이템 소개  </a:t>
            </a:r>
            <a:r>
              <a:rPr lang="en-US" altLang="ko-KR" b="1" dirty="0"/>
              <a:t>- </a:t>
            </a:r>
            <a:r>
              <a:rPr lang="ko-KR" altLang="en-US" b="1" dirty="0"/>
              <a:t>빌드 업 한 내용을 바탕으로 아이템을 제작한다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en-US" altLang="ko-KR" b="1" dirty="0"/>
              <a:t>			</a:t>
            </a:r>
            <a:r>
              <a:rPr lang="ko-KR" altLang="en-US" b="1" dirty="0"/>
              <a:t>사회적 도움</a:t>
            </a:r>
            <a:r>
              <a:rPr lang="en-US" altLang="ko-KR" b="1" dirty="0"/>
              <a:t>, </a:t>
            </a:r>
            <a:r>
              <a:rPr lang="ko-KR" altLang="en-US" b="1" dirty="0"/>
              <a:t>효과</a:t>
            </a:r>
            <a:r>
              <a:rPr lang="en-US" altLang="ko-KR" b="1" dirty="0"/>
              <a:t>, </a:t>
            </a:r>
            <a:r>
              <a:rPr lang="ko-KR" altLang="en-US" b="1" dirty="0"/>
              <a:t>기능을 언급</a:t>
            </a:r>
            <a:br>
              <a:rPr lang="en-US" altLang="ko-KR" b="1" dirty="0"/>
            </a:br>
            <a:r>
              <a:rPr lang="en-US" altLang="ko-KR" b="1" dirty="0"/>
              <a:t>			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향후 목표  </a:t>
            </a:r>
            <a:r>
              <a:rPr lang="en-US" altLang="ko-KR" b="1" dirty="0"/>
              <a:t>- </a:t>
            </a:r>
            <a:r>
              <a:rPr lang="ko-KR" altLang="en-US" b="1" dirty="0"/>
              <a:t>이 행동들이 불러올 사회적 효과 예상</a:t>
            </a:r>
            <a:r>
              <a:rPr lang="en-US" altLang="ko-KR" b="1" dirty="0"/>
              <a:t>, </a:t>
            </a:r>
            <a:r>
              <a:rPr lang="ko-KR" altLang="en-US" b="1" dirty="0"/>
              <a:t>향후 앞으로의 계획안</a:t>
            </a:r>
            <a:br>
              <a:rPr lang="en-US" altLang="ko-KR" b="1" dirty="0"/>
            </a:br>
            <a:r>
              <a:rPr lang="en-US" altLang="ko-KR" b="1" dirty="0"/>
              <a:t>			</a:t>
            </a:r>
            <a:r>
              <a:rPr lang="ko-KR" altLang="en-US" b="1" dirty="0"/>
              <a:t>다음 프로젝트 제시</a:t>
            </a:r>
            <a:r>
              <a:rPr lang="en-US" altLang="ko-KR" b="1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b="1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579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외국인 언어문제에 대해서 지적하기 이전에 </a:t>
            </a:r>
            <a:endParaRPr lang="en-US" altLang="ko-KR" dirty="0"/>
          </a:p>
          <a:p>
            <a:r>
              <a:rPr lang="ko-KR" altLang="en-US" dirty="0"/>
              <a:t>현재 우리나라 대한민국에 거주하는 외국인주민들의 증가 추이를 보여주는 그래프를 보시면</a:t>
            </a:r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부터 자료의 </a:t>
            </a:r>
            <a:r>
              <a:rPr lang="en-US" altLang="ko-KR" dirty="0"/>
              <a:t>2017</a:t>
            </a:r>
            <a:r>
              <a:rPr lang="ko-KR" altLang="en-US" dirty="0"/>
              <a:t>년 까지 대한민국에 거주하는 외국인들의 수는 계속하여 증가하고 있으며 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 err="1"/>
              <a:t>천원이였던</a:t>
            </a:r>
            <a:r>
              <a:rPr lang="ko-KR" altLang="en-US" dirty="0"/>
              <a:t> </a:t>
            </a:r>
            <a:r>
              <a:rPr lang="en-US" altLang="ko-KR" dirty="0"/>
              <a:t>2017</a:t>
            </a:r>
            <a:r>
              <a:rPr lang="ko-KR" altLang="en-US" dirty="0"/>
              <a:t>년에 비해 최저시급이 </a:t>
            </a:r>
            <a:r>
              <a:rPr lang="en-US" altLang="ko-KR" dirty="0"/>
              <a:t>8,350</a:t>
            </a:r>
            <a:r>
              <a:rPr lang="ko-KR" altLang="en-US" dirty="0"/>
              <a:t>원인 올해</a:t>
            </a:r>
            <a:r>
              <a:rPr lang="en-US" altLang="ko-KR" dirty="0"/>
              <a:t>2019</a:t>
            </a:r>
            <a:r>
              <a:rPr lang="ko-KR" altLang="en-US" dirty="0"/>
              <a:t>년 에는 더욱 더 증가할 것으로 예측이 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53611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 문제를 사회적 문제로 인식하여 삼게 된 이유는 </a:t>
            </a:r>
            <a:endParaRPr lang="en-US" altLang="ko-KR" dirty="0"/>
          </a:p>
          <a:p>
            <a:r>
              <a:rPr lang="ko-KR" altLang="en-US" dirty="0"/>
              <a:t>저희 지역이 계속하여 해결하기 위해 노력하고 있는 문제 중 하나이기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살고있는 시흥시는 안산과 인천 인근의 지역이며 위의 표를 보시면 경기도 내에 외국인 수 </a:t>
            </a:r>
            <a:r>
              <a:rPr lang="en-US" altLang="ko-KR" dirty="0"/>
              <a:t>2</a:t>
            </a:r>
            <a:r>
              <a:rPr lang="ko-KR" altLang="en-US" dirty="0"/>
              <a:t>위인 지역입니다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무시할 수 없는 만큼의 영향력을 가진 사회적 문제로 성장하였으며 </a:t>
            </a:r>
            <a:r>
              <a:rPr lang="ko-KR" altLang="en-US" dirty="0" err="1"/>
              <a:t>오랜시간</a:t>
            </a:r>
            <a:r>
              <a:rPr lang="ko-KR" altLang="en-US" dirty="0"/>
              <a:t> 동안 지역에서 갖고 있던 해결하기 위해 노력하던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58726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 거주하는 이민자들은 일상 생활 시 발생하는 소통의 문제를 가장 큰 문제로 뽑았습니다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해결하기 위하여 정부는 </a:t>
            </a:r>
            <a:r>
              <a:rPr lang="en-US" altLang="ko-KR" dirty="0"/>
              <a:t>1997</a:t>
            </a:r>
            <a:r>
              <a:rPr lang="ko-KR" altLang="en-US" dirty="0"/>
              <a:t>년 한국어능력시험을 돌입 하였으나 다양한 문제가 발생하고 시행착오 끝에 </a:t>
            </a:r>
            <a:r>
              <a:rPr lang="en-US" altLang="ko-KR" dirty="0"/>
              <a:t>2014</a:t>
            </a:r>
            <a:r>
              <a:rPr lang="ko-KR" altLang="en-US" dirty="0"/>
              <a:t>년 하반기부터는 단계별로 수준을 나누어 읽기듣기</a:t>
            </a:r>
            <a:r>
              <a:rPr lang="en-US" altLang="ko-KR" dirty="0"/>
              <a:t>, </a:t>
            </a:r>
            <a:r>
              <a:rPr lang="ko-KR" altLang="en-US" dirty="0"/>
              <a:t>읽기듣기쓰기</a:t>
            </a:r>
            <a:r>
              <a:rPr lang="en-US" altLang="ko-KR" dirty="0"/>
              <a:t> </a:t>
            </a:r>
            <a:r>
              <a:rPr lang="ko-KR" altLang="en-US" dirty="0"/>
              <a:t>등 다양한 급수로 분리를 하여 언어문제를 해결하기 위해 노력을 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 또한 다양한 문제들이 발생하여 제대로 된 순기능을 발휘하지 못하게 되었고</a:t>
            </a:r>
            <a:endParaRPr lang="en-US" altLang="ko-KR" dirty="0"/>
          </a:p>
          <a:p>
            <a:r>
              <a:rPr lang="ko-KR" altLang="en-US" dirty="0"/>
              <a:t>아직까지 취업비자를 발급 받았지만 낮은 수준의 한국어를 갖고 있는 외국인들이 많이 존재하고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이민같은 경우에는 국가별로 시행되는 것이 다르기 때문에 베트남같은 경우에는 간단한 시험을 통과를 하면 매년 연장을 하기 때문에 낮은 한국어 구사 능력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그들이 가장 두려워하는 것은 한국인들과 한국어로 대화를 하는 것을 가장 크게 두려워 하기에 그 문제를 해결하기 위해 기초부터 시작하여 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TOPIK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들어가는 주로 생활과 관련된 단어와 회화로 어플 내용을 구성하였다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4887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정확한 현지의 의견을 </a:t>
            </a:r>
            <a:r>
              <a:rPr lang="ko-KR" altLang="en-US" dirty="0" err="1"/>
              <a:t>들어보기</a:t>
            </a:r>
            <a:r>
              <a:rPr lang="ko-KR" altLang="en-US" dirty="0"/>
              <a:t> 위하여 </a:t>
            </a:r>
            <a:r>
              <a:rPr lang="en-US" altLang="ko-KR" dirty="0"/>
              <a:t>SNS</a:t>
            </a:r>
            <a:r>
              <a:rPr lang="ko-KR" altLang="en-US" dirty="0"/>
              <a:t>를 통해 설문조사를 실시하였습니다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2400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설문자들이 한국에 대해 얼마나 관심을 갖고 있는지 </a:t>
            </a:r>
            <a:r>
              <a:rPr lang="en-US" altLang="ko-KR" dirty="0"/>
              <a:t>? </a:t>
            </a:r>
            <a:r>
              <a:rPr lang="ko-KR" altLang="en-US" dirty="0"/>
              <a:t>그리고 관심을 갖고 있는 분야의 순위를 </a:t>
            </a:r>
            <a:r>
              <a:rPr lang="ko-KR" altLang="en-US" dirty="0" err="1"/>
              <a:t>맥여보았고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7690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90</a:t>
            </a:r>
            <a:r>
              <a:rPr lang="ko-KR" altLang="en-US" dirty="0"/>
              <a:t>퍼센트 이상의 인원들은 한글에 대한 높은 관심도를 표현 하였습니다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88978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bg1"/>
                </a:solidFill>
              </a:rPr>
              <a:t>그래서 저희는 이런 높은 관심도를 갖은 반면에 왜 한글을 왜 배우지 못하였는지 이유를 설문해 보았습니다</a:t>
            </a:r>
            <a:r>
              <a:rPr lang="en-US" altLang="ko-KR" sz="1200" b="0" dirty="0">
                <a:solidFill>
                  <a:schemeClr val="bg1"/>
                </a:solidFill>
              </a:rPr>
              <a:t>.</a:t>
            </a:r>
            <a:br>
              <a:rPr lang="en-US" altLang="ko-KR" sz="1200" b="0" dirty="0">
                <a:solidFill>
                  <a:schemeClr val="bg1"/>
                </a:solidFill>
              </a:rPr>
            </a:br>
            <a:r>
              <a:rPr lang="ko-KR" altLang="en-US" sz="1200" b="0" dirty="0">
                <a:solidFill>
                  <a:schemeClr val="bg1"/>
                </a:solidFill>
              </a:rPr>
              <a:t>그들의 대부분이 하는 이야기는 배울 시설이 마땅히 없다는 </a:t>
            </a:r>
            <a:r>
              <a:rPr lang="ko-KR" altLang="en-US" sz="1200" b="0" dirty="0" err="1">
                <a:solidFill>
                  <a:schemeClr val="bg1"/>
                </a:solidFill>
              </a:rPr>
              <a:t>것이였었고</a:t>
            </a:r>
            <a:endParaRPr lang="en-US" altLang="ko-KR" sz="1200" b="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bg1"/>
                </a:solidFill>
              </a:rPr>
              <a:t>그들이 한글을 배울 수 잇는 학원을 찾아 보았습니다</a:t>
            </a:r>
            <a:r>
              <a:rPr lang="en-US" altLang="ko-KR" sz="1200" b="0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/>
                </a:solidFill>
              </a:rPr>
              <a:t>(</a:t>
            </a:r>
            <a:r>
              <a:rPr lang="ko-KR" altLang="en-US" sz="1200" b="0" dirty="0">
                <a:solidFill>
                  <a:schemeClr val="bg1"/>
                </a:solidFill>
              </a:rPr>
              <a:t>소개</a:t>
            </a:r>
            <a:r>
              <a:rPr lang="en-US" altLang="ko-KR" sz="1200" b="0" dirty="0">
                <a:solidFill>
                  <a:schemeClr val="bg1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schemeClr val="bg1"/>
                </a:solidFill>
              </a:rPr>
              <a:t>보시면 아시겠지만 값 비싼 학원비가 눈에 띱니다</a:t>
            </a:r>
            <a:r>
              <a:rPr lang="en-US" altLang="ko-KR" sz="1200" b="0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bg1"/>
                </a:solidFill>
              </a:rPr>
              <a:t>베트남 한달 평균 최저임금 </a:t>
            </a:r>
            <a:r>
              <a:rPr lang="en-US" altLang="ko-KR" sz="1200" b="1" dirty="0">
                <a:solidFill>
                  <a:schemeClr val="bg1"/>
                </a:solidFill>
              </a:rPr>
              <a:t>20</a:t>
            </a:r>
            <a:r>
              <a:rPr lang="ko-KR" altLang="en-US" sz="1200" b="1" dirty="0">
                <a:solidFill>
                  <a:schemeClr val="bg1"/>
                </a:solidFill>
              </a:rPr>
              <a:t>만원인 반면에 학원비용은 지역별로 가격이 </a:t>
            </a:r>
            <a:r>
              <a:rPr lang="ko-KR" altLang="en-US" sz="1200" b="1" dirty="0" err="1">
                <a:solidFill>
                  <a:schemeClr val="bg1"/>
                </a:solidFill>
              </a:rPr>
              <a:t>다르긴하나</a:t>
            </a:r>
            <a:r>
              <a:rPr lang="ko-KR" altLang="en-US" sz="1200" b="1" dirty="0">
                <a:solidFill>
                  <a:schemeClr val="bg1"/>
                </a:solidFill>
              </a:rPr>
              <a:t> 매우 부담이 되는 가격일 수 밖에 없습니다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482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A45FB0-603D-43BF-8944-3A3BD2F325BE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0DDC4F-2F60-4330-A889-00F43594AF57}"/>
              </a:ext>
            </a:extLst>
          </p:cNvPr>
          <p:cNvSpPr/>
          <p:nvPr userDrawn="1"/>
        </p:nvSpPr>
        <p:spPr>
          <a:xfrm>
            <a:off x="141316" y="0"/>
            <a:ext cx="1579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CD8F5D-A5AC-4A48-AC36-C087C371E0C7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4FD2BD-4C6A-470E-8EB5-D42C7EF5F2E2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2C8043-BFFE-40F3-B2E6-B4C9402720B6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C24A24-7D5E-4739-B575-DCE07C847441}"/>
              </a:ext>
            </a:extLst>
          </p:cNvPr>
          <p:cNvSpPr/>
          <p:nvPr userDrawn="1"/>
        </p:nvSpPr>
        <p:spPr>
          <a:xfrm>
            <a:off x="141316" y="0"/>
            <a:ext cx="1579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rtlCol="0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63084" y="4068764"/>
            <a:ext cx="10363200" cy="1131887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8D69F2-FF86-403D-A8EF-5A108A27C9A7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 hasCustomPrompt="1"/>
          </p:nvPr>
        </p:nvSpPr>
        <p:spPr>
          <a:xfrm>
            <a:off x="487680" y="1600200"/>
            <a:ext cx="5388864" cy="45262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 rtlCol="0"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CA8A49-4B8E-45A7-8421-872A6E977D49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09600" y="1600200"/>
            <a:ext cx="5386917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 hasCustomPrompt="1"/>
          </p:nvPr>
        </p:nvSpPr>
        <p:spPr>
          <a:xfrm>
            <a:off x="609600" y="2212848"/>
            <a:ext cx="5388864" cy="391363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1" y="1600200"/>
            <a:ext cx="5389033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4" hasCustomPrompt="1"/>
          </p:nvPr>
        </p:nvSpPr>
        <p:spPr>
          <a:xfrm>
            <a:off x="6230112" y="2212849"/>
            <a:ext cx="5388864" cy="39131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E42AFA-E3C0-47BA-9D7B-9445667C7488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3CCC3E6-6745-42AE-98F8-F616BB3A5B99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EEFBC4-9F93-487A-AB7F-F629DF57066B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958850" y="273051"/>
            <a:ext cx="6661151" cy="5853113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876117" y="2438401"/>
            <a:ext cx="4011084" cy="3687763"/>
          </a:xfr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77E89F-4E2A-490F-9C7F-544D4CB781C6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 anchor="t"/>
          <a:lstStyle>
            <a:lvl1pPr marL="0" indent="0" algn="ctr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239435" y="5810250"/>
            <a:ext cx="7615765" cy="533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37EF28-918A-4CE4-B1E7-91546B49DEB5}" type="datetime1">
              <a:rPr lang="ko-KR" altLang="en-US" noProof="0" smtClean="0"/>
              <a:t>2019-02-12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ko-KR" altLang="en-US" sz="1800" kern="1200" noProof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F18FBD7-F59E-499B-ABBB-DEE384B67D12}" type="datetime1">
              <a:rPr lang="ko-KR" altLang="en-US" smtClean="0"/>
              <a:pPr/>
              <a:t>2019-02-12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F4B60A-4C5B-4E2F-A9F1-384F7ED7AE32}"/>
              </a:ext>
            </a:extLst>
          </p:cNvPr>
          <p:cNvSpPr/>
          <p:nvPr userDrawn="1"/>
        </p:nvSpPr>
        <p:spPr>
          <a:xfrm>
            <a:off x="141316" y="0"/>
            <a:ext cx="1579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1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r.pngtree.com/freepng/globalization-exchange-flat-vector-material_735454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donga.com/3926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hyperlink" Target="https://pixabay.com/ko/%EB%AA%A8%EB%B0%94%EC%9D%BC-%EC%A0%84%ED%99%94-%EC%8A%A4%EB%A7%88%ED%8A%B8-%ED%8F%B0-%ED%9C%B4%EB%8C%80-%EC%A0%84%ED%99%94-%EC%A0%84%ED%99%94-%EC%95%84%EC%9D%B4%EC%BD%98-%ED%99%94%EB%A9%B4-2468068/" TargetMode="External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CB2428-7747-4F27-8AEF-F8A99E47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985" y="2419838"/>
            <a:ext cx="5044030" cy="20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28D30-1B2F-40C0-ACC2-6D7C5D85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소셜 미션</a:t>
            </a:r>
            <a:endParaRPr lang="ko-KR" altLang="en-US" dirty="0"/>
          </a:p>
        </p:txBody>
      </p:sp>
      <p:pic>
        <p:nvPicPr>
          <p:cNvPr id="8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86E02FC-07BF-412F-95AB-2B2565298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" y="1547703"/>
            <a:ext cx="11148391" cy="490138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569110-80FC-442B-A241-69FD9DF0E679}"/>
              </a:ext>
            </a:extLst>
          </p:cNvPr>
          <p:cNvSpPr txBox="1"/>
          <p:nvPr/>
        </p:nvSpPr>
        <p:spPr>
          <a:xfrm>
            <a:off x="1508874" y="2721121"/>
            <a:ext cx="91742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외국인들의 한국어로 인한 </a:t>
            </a:r>
            <a:br>
              <a:rPr lang="en-US" altLang="ko-KR" sz="3200" b="1" dirty="0"/>
            </a:br>
            <a:endParaRPr lang="en-US" altLang="ko-KR" sz="3200" b="1" dirty="0"/>
          </a:p>
          <a:p>
            <a:pPr algn="ctr"/>
            <a:r>
              <a:rPr lang="ko-KR" altLang="en-US" sz="3200" b="1" dirty="0"/>
              <a:t>사회 활동 단절 문제 해결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삶의 질 향상</a:t>
            </a:r>
            <a:endParaRPr lang="en-US" altLang="ko-KR" sz="3200" b="1" dirty="0"/>
          </a:p>
          <a:p>
            <a:pPr algn="ctr"/>
            <a:endParaRPr lang="en-US" altLang="ko-KR" sz="3200" b="1" dirty="0"/>
          </a:p>
          <a:p>
            <a:pPr algn="ctr"/>
            <a:r>
              <a:rPr lang="ko-KR" altLang="en-US" sz="3200" b="1" dirty="0"/>
              <a:t>한글의 세계화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촉진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7953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D6C18-0A03-4C1C-A02A-23599815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해결 방안</a:t>
            </a:r>
            <a:br>
              <a:rPr lang="en-US" altLang="ko-KR" b="1" dirty="0"/>
            </a:br>
            <a:r>
              <a:rPr lang="ko-KR" altLang="en-US" sz="2800" b="1" dirty="0">
                <a:solidFill>
                  <a:schemeClr val="tx1"/>
                </a:solidFill>
              </a:rPr>
              <a:t>플랫폼 설정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C51A9A2C-8340-465B-8512-383C0FB26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6430" y="1795409"/>
            <a:ext cx="7879139" cy="4525963"/>
          </a:xfrm>
          <a:prstGeom prst="rect">
            <a:avLst/>
          </a:prstGeom>
        </p:spPr>
      </p:pic>
      <p:pic>
        <p:nvPicPr>
          <p:cNvPr id="6" name="그림 5" descr="모니터, 휴대폰, 전화, 실내이(가) 표시된 사진&#10;&#10;자동 생성된 설명">
            <a:extLst>
              <a:ext uri="{FF2B5EF4-FFF2-40B4-BE49-F238E27FC236}">
                <a16:creationId xmlns:a16="http://schemas.microsoft.com/office/drawing/2014/main" id="{B918065C-5561-4145-8119-900A9BB3C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6" b="95804" l="10000" r="90000">
                        <a14:foregroundMark x1="54286" y1="7459" x2="66250" y2="11888"/>
                        <a14:foregroundMark x1="44643" y1="89044" x2="49821" y2="95804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36629" y="1795409"/>
            <a:ext cx="6163013" cy="47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7B4B8-920B-4E8D-8FDC-63017176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해결 방안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기초교육 아이템 소개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04058E-2C04-4547-8F01-4691E4337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8470" y="1880359"/>
            <a:ext cx="7975060" cy="424205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A46A09-B4FA-4770-8B0E-A4A0EF14A893}"/>
              </a:ext>
            </a:extLst>
          </p:cNvPr>
          <p:cNvGrpSpPr/>
          <p:nvPr/>
        </p:nvGrpSpPr>
        <p:grpSpPr>
          <a:xfrm>
            <a:off x="1367242" y="533400"/>
            <a:ext cx="4641209" cy="3853774"/>
            <a:chOff x="1367242" y="533400"/>
            <a:chExt cx="4641209" cy="385377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37BCFA8-3E01-4E7F-AD83-AD941177E7A8}"/>
                </a:ext>
              </a:extLst>
            </p:cNvPr>
            <p:cNvSpPr/>
            <p:nvPr/>
          </p:nvSpPr>
          <p:spPr>
            <a:xfrm>
              <a:off x="3356042" y="1600200"/>
              <a:ext cx="2652409" cy="2786974"/>
            </a:xfrm>
            <a:prstGeom prst="ellipse">
              <a:avLst/>
            </a:prstGeom>
            <a:solidFill>
              <a:srgbClr val="F1B851">
                <a:alpha val="27000"/>
              </a:srgbClr>
            </a:solidFill>
            <a:ln w="25400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166397-8021-483A-B806-FB45055B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242" y="533400"/>
              <a:ext cx="2181225" cy="28956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97153F-A004-4F03-B854-643B921AE865}"/>
              </a:ext>
            </a:extLst>
          </p:cNvPr>
          <p:cNvGrpSpPr/>
          <p:nvPr/>
        </p:nvGrpSpPr>
        <p:grpSpPr>
          <a:xfrm>
            <a:off x="6523612" y="2465060"/>
            <a:ext cx="4660055" cy="3838463"/>
            <a:chOff x="6523612" y="2465060"/>
            <a:chExt cx="4660055" cy="383846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1FF07B-2AD5-4BB7-A6C7-891DA9845881}"/>
                </a:ext>
              </a:extLst>
            </p:cNvPr>
            <p:cNvSpPr/>
            <p:nvPr/>
          </p:nvSpPr>
          <p:spPr>
            <a:xfrm>
              <a:off x="6523612" y="3516549"/>
              <a:ext cx="2652409" cy="2786974"/>
            </a:xfrm>
            <a:prstGeom prst="ellipse">
              <a:avLst/>
            </a:prstGeom>
            <a:solidFill>
              <a:srgbClr val="F1B851">
                <a:alpha val="27000"/>
              </a:srgbClr>
            </a:solidFill>
            <a:ln w="25400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007D5D-9A0F-4D59-A229-9DA0C14C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3392" y="2465060"/>
              <a:ext cx="2200275" cy="287655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1A5F58-060B-4E99-AD4A-6C63F5B75649}"/>
              </a:ext>
            </a:extLst>
          </p:cNvPr>
          <p:cNvGrpSpPr/>
          <p:nvPr/>
        </p:nvGrpSpPr>
        <p:grpSpPr>
          <a:xfrm>
            <a:off x="1261505" y="3857360"/>
            <a:ext cx="4746946" cy="2979637"/>
            <a:chOff x="1261505" y="3857360"/>
            <a:chExt cx="4746946" cy="297963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9F88A2-324C-4FDE-A576-F22659DE5A78}"/>
                </a:ext>
              </a:extLst>
            </p:cNvPr>
            <p:cNvSpPr/>
            <p:nvPr/>
          </p:nvSpPr>
          <p:spPr>
            <a:xfrm>
              <a:off x="3356042" y="4050023"/>
              <a:ext cx="2652409" cy="2786974"/>
            </a:xfrm>
            <a:prstGeom prst="ellipse">
              <a:avLst/>
            </a:prstGeom>
            <a:solidFill>
              <a:srgbClr val="F1B851">
                <a:alpha val="27000"/>
              </a:srgbClr>
            </a:solidFill>
            <a:ln w="25400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649C1E-0BFB-42B3-A3C8-B3467081F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505" y="3857360"/>
              <a:ext cx="2200275" cy="2886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63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D6C18-0A03-4C1C-A02A-23599815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/>
          <a:lstStyle/>
          <a:p>
            <a:r>
              <a:rPr lang="ko-KR" altLang="en-US" b="1" dirty="0"/>
              <a:t>해결 방안</a:t>
            </a:r>
            <a:br>
              <a:rPr lang="en-US" altLang="ko-KR" b="1" dirty="0"/>
            </a:br>
            <a:r>
              <a:rPr lang="ko-KR" altLang="en-US" sz="2800" b="1" dirty="0">
                <a:solidFill>
                  <a:schemeClr val="tx1"/>
                </a:solidFill>
              </a:rPr>
              <a:t>한류 콘텐츠 활용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FD2BF6-7454-488F-8A4C-9B992DA3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98" y="1666875"/>
            <a:ext cx="3548063" cy="2466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5E24D6-E5C6-424B-9829-3E7BA9ACE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210" y="4710439"/>
            <a:ext cx="3299226" cy="1847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291F8-50BE-4F81-9A47-6DA31973D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589" y="1828800"/>
            <a:ext cx="5227621" cy="263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57795-DDB9-4A37-A407-82FD09F298A4}"/>
              </a:ext>
            </a:extLst>
          </p:cNvPr>
          <p:cNvSpPr txBox="1"/>
          <p:nvPr/>
        </p:nvSpPr>
        <p:spPr>
          <a:xfrm>
            <a:off x="3454603" y="4538662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K-POP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B7105-AED4-41B7-ABAD-1909EB08AE1A}"/>
              </a:ext>
            </a:extLst>
          </p:cNvPr>
          <p:cNvSpPr txBox="1"/>
          <p:nvPr/>
        </p:nvSpPr>
        <p:spPr>
          <a:xfrm>
            <a:off x="8682225" y="420052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드라마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58D2D-9CF9-4C27-81DC-47FE5833646E}"/>
              </a:ext>
            </a:extLst>
          </p:cNvPr>
          <p:cNvSpPr txBox="1"/>
          <p:nvPr/>
        </p:nvSpPr>
        <p:spPr>
          <a:xfrm>
            <a:off x="5825399" y="53533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한식</a:t>
            </a:r>
          </a:p>
        </p:txBody>
      </p:sp>
    </p:spTree>
    <p:extLst>
      <p:ext uri="{BB962C8B-B14F-4D97-AF65-F5344CB8AC3E}">
        <p14:creationId xmlns:p14="http://schemas.microsoft.com/office/powerpoint/2010/main" val="23602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D6C18-0A03-4C1C-A02A-23599815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</p:spPr>
        <p:txBody>
          <a:bodyPr/>
          <a:lstStyle/>
          <a:p>
            <a:r>
              <a:rPr lang="ko-KR" altLang="en-US" b="1" dirty="0"/>
              <a:t>해결 방안</a:t>
            </a:r>
            <a:br>
              <a:rPr lang="en-US" altLang="ko-KR" b="1" dirty="0"/>
            </a:br>
            <a:r>
              <a:rPr lang="ko-KR" altLang="en-US" sz="2800" b="1" dirty="0">
                <a:solidFill>
                  <a:schemeClr val="tx1"/>
                </a:solidFill>
              </a:rPr>
              <a:t>한류 콘텐츠 활용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8784A7-36C6-4E5B-9F43-F7CC5D38CC20}"/>
              </a:ext>
            </a:extLst>
          </p:cNvPr>
          <p:cNvGrpSpPr/>
          <p:nvPr/>
        </p:nvGrpSpPr>
        <p:grpSpPr>
          <a:xfrm>
            <a:off x="4082143" y="1491914"/>
            <a:ext cx="4027714" cy="4027714"/>
            <a:chOff x="2068286" y="1600200"/>
            <a:chExt cx="4027714" cy="40277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39A99E-7A53-4A72-A1F5-66354F073FC6}"/>
                </a:ext>
              </a:extLst>
            </p:cNvPr>
            <p:cNvGrpSpPr/>
            <p:nvPr/>
          </p:nvGrpSpPr>
          <p:grpSpPr>
            <a:xfrm>
              <a:off x="2068286" y="1600200"/>
              <a:ext cx="4027714" cy="4027714"/>
              <a:chOff x="2757261" y="1600200"/>
              <a:chExt cx="4027714" cy="40277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EB936EA-C0E0-4541-97BD-9AC1EDCB088D}"/>
                  </a:ext>
                </a:extLst>
              </p:cNvPr>
              <p:cNvGrpSpPr/>
              <p:nvPr/>
            </p:nvGrpSpPr>
            <p:grpSpPr>
              <a:xfrm>
                <a:off x="2757261" y="1600200"/>
                <a:ext cx="4027714" cy="4027714"/>
                <a:chOff x="3258911" y="1600200"/>
                <a:chExt cx="4027714" cy="4027714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F59E75D-C176-4D77-B395-EC63720D6135}"/>
                    </a:ext>
                  </a:extLst>
                </p:cNvPr>
                <p:cNvGrpSpPr/>
                <p:nvPr/>
              </p:nvGrpSpPr>
              <p:grpSpPr>
                <a:xfrm>
                  <a:off x="3258911" y="1600200"/>
                  <a:ext cx="4027714" cy="4027714"/>
                  <a:chOff x="2068286" y="1915180"/>
                  <a:chExt cx="4027714" cy="4027714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9524C63F-5A2F-4386-9CE0-7E9B1B9A9A41}"/>
                      </a:ext>
                    </a:extLst>
                  </p:cNvPr>
                  <p:cNvGrpSpPr/>
                  <p:nvPr/>
                </p:nvGrpSpPr>
                <p:grpSpPr>
                  <a:xfrm>
                    <a:off x="2068286" y="1915180"/>
                    <a:ext cx="4027714" cy="4027714"/>
                    <a:chOff x="3989161" y="1415143"/>
                    <a:chExt cx="4027714" cy="4027714"/>
                  </a:xfrm>
                </p:grpSpPr>
                <p:pic>
                  <p:nvPicPr>
                    <p:cNvPr id="4" name="그림 3">
                      <a:extLst>
                        <a:ext uri="{FF2B5EF4-FFF2-40B4-BE49-F238E27FC236}">
                          <a16:creationId xmlns:a16="http://schemas.microsoft.com/office/drawing/2014/main" id="{9EF4066E-3F37-43ED-9B83-3ACE0CEBC6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89161" y="1415143"/>
                      <a:ext cx="4027714" cy="40277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그림 4">
                      <a:extLst>
                        <a:ext uri="{FF2B5EF4-FFF2-40B4-BE49-F238E27FC236}">
                          <a16:creationId xmlns:a16="http://schemas.microsoft.com/office/drawing/2014/main" id="{8DC291F8-50BE-4F81-9A47-6DA31973DB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172074" y="1974700"/>
                      <a:ext cx="1657351" cy="1130450"/>
                    </a:xfrm>
                    <a:prstGeom prst="rect">
                      <a:avLst/>
                    </a:prstGeom>
                    <a:solidFill>
                      <a:srgbClr val="FFFFFF">
                        <a:shade val="85000"/>
                      </a:srgbClr>
                    </a:solidFill>
                    <a:ln w="88900" cap="sq">
                      <a:noFill/>
                      <a:miter lim="800000"/>
                    </a:ln>
                    <a:effectLst>
                      <a:outerShdw blurRad="55000" dist="18000" dir="5400000" algn="tl" rotWithShape="0">
                        <a:srgbClr val="000000">
                          <a:alpha val="40000"/>
                        </a:srgbClr>
                      </a:outerShdw>
                    </a:effectLst>
                    <a:scene3d>
                      <a:camera prst="orthographicFront"/>
                      <a:lightRig rig="twoPt" dir="t">
                        <a:rot lat="0" lon="0" rev="7200000"/>
                      </a:lightRig>
                    </a:scene3d>
                    <a:sp3d>
                      <a:bevelT w="25400" h="19050"/>
                      <a:contourClr>
                        <a:srgbClr val="FFFFFF"/>
                      </a:contourClr>
                    </a:sp3d>
                  </p:spPr>
                </p:pic>
              </p:grpSp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CC5D714B-6B95-4C09-B709-68B65A708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8046" b="88506" l="9565" r="93043">
                                <a14:foregroundMark x1="23478" y1="14943" x2="70000" y2="67816"/>
                                <a14:foregroundMark x1="78261" y1="24138" x2="71304" y2="71264"/>
                                <a14:foregroundMark x1="85652" y1="18391" x2="78696" y2="82759"/>
                                <a14:foregroundMark x1="78696" y1="82759" x2="78696" y2="82759"/>
                                <a14:foregroundMark x1="10435" y1="18391" x2="20435" y2="89655"/>
                                <a14:foregroundMark x1="93478" y1="18391" x2="93043" y2="79310"/>
                                <a14:foregroundMark x1="5217" y1="19540" x2="9565" y2="83908"/>
                                <a14:foregroundMark x1="9565" y1="83908" x2="9565" y2="83908"/>
                              </a14:backgroundRemoval>
                            </a14:imgEffect>
                            <a14:imgEffect>
                              <a14:colorTemperature colorTemp="11200"/>
                            </a14:imgEffect>
                            <a14:imgEffect>
                              <a14:saturation sat="33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36899" y="3605187"/>
                    <a:ext cx="1895476" cy="170023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3522C64F-B92B-49AE-961F-004BFE6E0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184" b="89796" l="4472" r="95122">
                              <a14:foregroundMark x1="10569" y1="40816" x2="33740" y2="55102"/>
                              <a14:foregroundMark x1="33740" y1="55102" x2="37805" y2="61224"/>
                              <a14:foregroundMark x1="4878" y1="36735" x2="6098" y2="29592"/>
                              <a14:foregroundMark x1="95122" y1="76531" x2="89024" y2="71429"/>
                            </a14:backgroundRemoval>
                          </a14:imgEffect>
                          <a14:imgEffect>
                            <a14:colorTemperature colorTemp="59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41824" y="3354848"/>
                  <a:ext cx="1547812" cy="614079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7237CF9-4AF9-47D6-A4D6-50535A5FF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184" b="89796" l="4472" r="95122">
                              <a14:foregroundMark x1="10569" y1="40816" x2="33740" y2="55102"/>
                              <a14:foregroundMark x1="33740" y1="55102" x2="37805" y2="61224"/>
                              <a14:foregroundMark x1="4878" y1="36735" x2="6098" y2="29592"/>
                              <a14:foregroundMark x1="95122" y1="76531" x2="89024" y2="71429"/>
                            </a14:backgroundRemoval>
                          </a14:imgEffect>
                          <a14:imgEffect>
                            <a14:colorTemperature colorTemp="59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4537" y="3968927"/>
                  <a:ext cx="1541463" cy="614079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4A2666-3A87-4E42-B896-EB6668262724}"/>
                  </a:ext>
                </a:extLst>
              </p:cNvPr>
              <p:cNvSpPr txBox="1"/>
              <p:nvPr/>
            </p:nvSpPr>
            <p:spPr>
              <a:xfrm>
                <a:off x="4291795" y="3523387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/>
                  <a:t>불타오르네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ED0FAC-6E50-4371-A6D2-65829024B887}"/>
                  </a:ext>
                </a:extLst>
              </p:cNvPr>
              <p:cNvSpPr txBox="1"/>
              <p:nvPr/>
            </p:nvSpPr>
            <p:spPr>
              <a:xfrm>
                <a:off x="4171567" y="4071174"/>
                <a:ext cx="1194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err="1"/>
                  <a:t>bul</a:t>
                </a:r>
                <a:r>
                  <a:rPr lang="en-US" altLang="ko-KR" sz="1200" b="1" dirty="0"/>
                  <a:t> ta </a:t>
                </a:r>
                <a:r>
                  <a:rPr lang="en-US" altLang="ko-KR" sz="1200" b="1" dirty="0" err="1"/>
                  <a:t>oo</a:t>
                </a:r>
                <a:r>
                  <a:rPr lang="en-US" altLang="ko-KR" sz="1200" b="1" dirty="0"/>
                  <a:t> </a:t>
                </a:r>
                <a:r>
                  <a:rPr lang="en-US" altLang="ko-KR" sz="1200" b="1" dirty="0" err="1"/>
                  <a:t>ui</a:t>
                </a:r>
                <a:r>
                  <a:rPr lang="en-US" altLang="ko-KR" sz="1200" b="1" dirty="0"/>
                  <a:t> ne</a:t>
                </a:r>
              </a:p>
              <a:p>
                <a:pPr algn="ctr"/>
                <a:r>
                  <a:rPr lang="en-US" altLang="ko-KR" sz="1200" b="1" dirty="0" err="1"/>
                  <a:t>bùng</a:t>
                </a:r>
                <a:r>
                  <a:rPr lang="en-US" altLang="ko-KR" sz="1200" b="1" dirty="0"/>
                  <a:t> </a:t>
                </a:r>
                <a:r>
                  <a:rPr lang="en-US" altLang="ko-KR" sz="1200" b="1" dirty="0" err="1"/>
                  <a:t>cháy</a:t>
                </a:r>
                <a:endParaRPr lang="ko-KR" altLang="en-US" sz="1200" b="1" dirty="0"/>
              </a:p>
            </p:txBody>
          </p:sp>
        </p:grpSp>
        <p:sp>
          <p:nvSpPr>
            <p:cNvPr id="24" name="순서도: 추출 23">
              <a:extLst>
                <a:ext uri="{FF2B5EF4-FFF2-40B4-BE49-F238E27FC236}">
                  <a16:creationId xmlns:a16="http://schemas.microsoft.com/office/drawing/2014/main" id="{06737E84-708A-481D-8782-2E7D39DA42A2}"/>
                </a:ext>
              </a:extLst>
            </p:cNvPr>
            <p:cNvSpPr/>
            <p:nvPr/>
          </p:nvSpPr>
          <p:spPr>
            <a:xfrm rot="5400000">
              <a:off x="3886993" y="2573833"/>
              <a:ext cx="495300" cy="339902"/>
            </a:xfrm>
            <a:prstGeom prst="flowChartExtra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D875F3F-6860-4485-8277-C9E4BF72712A}"/>
              </a:ext>
            </a:extLst>
          </p:cNvPr>
          <p:cNvSpPr txBox="1"/>
          <p:nvPr/>
        </p:nvSpPr>
        <p:spPr>
          <a:xfrm>
            <a:off x="2798865" y="5688167"/>
            <a:ext cx="669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K-pop, </a:t>
            </a:r>
            <a:r>
              <a:rPr lang="ko-KR" altLang="en-US" sz="2000" b="1" dirty="0"/>
              <a:t>드라마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한식 등 한류 콘텐츠를 활용한 </a:t>
            </a:r>
            <a:r>
              <a:rPr lang="ko-KR" altLang="en-US" sz="2000" b="1" dirty="0">
                <a:latin typeface="맑은 고딕" panose="020B0503020000020004" pitchFamily="50" charset="-127"/>
              </a:rPr>
              <a:t>서비스 제공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707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88590-D843-43CF-9CE5-44DCEC8C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향후 목표 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662B39-D99A-4744-8EB2-EC8CD8209BA8}"/>
              </a:ext>
            </a:extLst>
          </p:cNvPr>
          <p:cNvGrpSpPr/>
          <p:nvPr/>
        </p:nvGrpSpPr>
        <p:grpSpPr>
          <a:xfrm>
            <a:off x="1385887" y="1600200"/>
            <a:ext cx="9420225" cy="4230688"/>
            <a:chOff x="1385887" y="1600200"/>
            <a:chExt cx="9420225" cy="4230688"/>
          </a:xfrm>
        </p:grpSpPr>
        <p:sp>
          <p:nvSpPr>
            <p:cNvPr id="11" name="순서도: 데이터 10">
              <a:extLst>
                <a:ext uri="{FF2B5EF4-FFF2-40B4-BE49-F238E27FC236}">
                  <a16:creationId xmlns:a16="http://schemas.microsoft.com/office/drawing/2014/main" id="{CC7BE7B0-EDFC-4C14-A61F-92E343AE97E3}"/>
                </a:ext>
              </a:extLst>
            </p:cNvPr>
            <p:cNvSpPr/>
            <p:nvPr/>
          </p:nvSpPr>
          <p:spPr>
            <a:xfrm>
              <a:off x="1385887" y="1600200"/>
              <a:ext cx="9420225" cy="1168689"/>
            </a:xfrm>
            <a:prstGeom prst="flowChartInputOutput">
              <a:avLst/>
            </a:prstGeom>
            <a:gradFill>
              <a:gsLst>
                <a:gs pos="50000">
                  <a:srgbClr val="4C4E53"/>
                </a:gs>
                <a:gs pos="76000">
                  <a:schemeClr val="bg2">
                    <a:tint val="90000"/>
                    <a:shade val="90000"/>
                    <a:satMod val="200000"/>
                  </a:schemeClr>
                </a:gs>
                <a:gs pos="92000">
                  <a:schemeClr val="bg2">
                    <a:tint val="90000"/>
                    <a:shade val="70000"/>
                    <a:satMod val="2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/>
                <a:t>외국인 주민들의 언어 소통 문제 해결</a:t>
              </a:r>
              <a:endParaRPr lang="en-US" altLang="ko-KR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B21BD50-471F-4465-A7D8-CAAC6141B1C8}"/>
                </a:ext>
              </a:extLst>
            </p:cNvPr>
            <p:cNvGrpSpPr/>
            <p:nvPr/>
          </p:nvGrpSpPr>
          <p:grpSpPr>
            <a:xfrm>
              <a:off x="1385887" y="4662199"/>
              <a:ext cx="9420225" cy="1168689"/>
              <a:chOff x="1649081" y="3765400"/>
              <a:chExt cx="9420225" cy="1168689"/>
            </a:xfrm>
          </p:grpSpPr>
          <p:sp>
            <p:nvSpPr>
              <p:cNvPr id="13" name="순서도: 데이터 12">
                <a:extLst>
                  <a:ext uri="{FF2B5EF4-FFF2-40B4-BE49-F238E27FC236}">
                    <a16:creationId xmlns:a16="http://schemas.microsoft.com/office/drawing/2014/main" id="{8FD15649-F2C8-42B9-A9A2-A1FA29AD10C5}"/>
                  </a:ext>
                </a:extLst>
              </p:cNvPr>
              <p:cNvSpPr/>
              <p:nvPr/>
            </p:nvSpPr>
            <p:spPr>
              <a:xfrm>
                <a:off x="1649081" y="3765400"/>
                <a:ext cx="9420225" cy="1168689"/>
              </a:xfrm>
              <a:prstGeom prst="flowChartInputOutput">
                <a:avLst/>
              </a:prstGeom>
              <a:gradFill>
                <a:gsLst>
                  <a:gs pos="50000">
                    <a:srgbClr val="4C4E53"/>
                  </a:gs>
                  <a:gs pos="76000">
                    <a:schemeClr val="bg2">
                      <a:tint val="90000"/>
                      <a:shade val="90000"/>
                      <a:satMod val="200000"/>
                    </a:schemeClr>
                  </a:gs>
                  <a:gs pos="92000">
                    <a:schemeClr val="bg2">
                      <a:tint val="90000"/>
                      <a:shade val="70000"/>
                      <a:satMod val="25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아이들의 눈높이에 맞는 </a:t>
                </a:r>
                <a:br>
                  <a:rPr lang="en-US" altLang="ko-KR" dirty="0">
                    <a:solidFill>
                      <a:schemeClr val="bg1"/>
                    </a:solidFill>
                  </a:rPr>
                </a:br>
                <a:r>
                  <a:rPr lang="ko-KR" altLang="en-US" dirty="0">
                    <a:solidFill>
                      <a:schemeClr val="bg1"/>
                    </a:solidFill>
                  </a:rPr>
                  <a:t>한글 교육 그림 단어장 제작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6B3B752-5E0B-47C3-B0D2-9B2B6732BCEB}"/>
                  </a:ext>
                </a:extLst>
              </p:cNvPr>
              <p:cNvGrpSpPr/>
              <p:nvPr/>
            </p:nvGrpSpPr>
            <p:grpSpPr>
              <a:xfrm>
                <a:off x="7820025" y="3835678"/>
                <a:ext cx="1476376" cy="1028131"/>
                <a:chOff x="3239850" y="2062462"/>
                <a:chExt cx="4443390" cy="2925480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48AC069-7655-4CAF-9AD5-026DD406C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6702" y="2062462"/>
                  <a:ext cx="1366538" cy="1366538"/>
                </a:xfrm>
                <a:prstGeom prst="rect">
                  <a:avLst/>
                </a:prstGeom>
              </p:spPr>
            </p:pic>
            <p:pic>
              <p:nvPicPr>
                <p:cNvPr id="16" name="그림 15" descr="벡터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32B3DF74-BE32-4900-8DF6-1D1F4BA2B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39850" y="3621403"/>
                  <a:ext cx="1366539" cy="1366539"/>
                </a:xfrm>
                <a:prstGeom prst="rect">
                  <a:avLst/>
                </a:prstGeom>
              </p:spPr>
            </p:pic>
            <p:pic>
              <p:nvPicPr>
                <p:cNvPr id="17" name="그림 16" descr="우산, 액세서리이(가) 표시된 사진&#10;&#10;자동 생성된 설명">
                  <a:extLst>
                    <a:ext uri="{FF2B5EF4-FFF2-40B4-BE49-F238E27FC236}">
                      <a16:creationId xmlns:a16="http://schemas.microsoft.com/office/drawing/2014/main" id="{1A2B71E0-5A14-4500-92BB-559C17164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15687" y="2080964"/>
                  <a:ext cx="1366539" cy="1366539"/>
                </a:xfrm>
                <a:prstGeom prst="rect">
                  <a:avLst/>
                </a:prstGeom>
              </p:spPr>
            </p:pic>
            <p:pic>
              <p:nvPicPr>
                <p:cNvPr id="18" name="그림 17" descr="조류이(가) 표시된 사진&#10;&#10;자동 생성된 설명">
                  <a:extLst>
                    <a:ext uri="{FF2B5EF4-FFF2-40B4-BE49-F238E27FC236}">
                      <a16:creationId xmlns:a16="http://schemas.microsoft.com/office/drawing/2014/main" id="{CDCFF6C8-8F78-438B-96FC-AB03C82E3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9262" y="2080964"/>
                  <a:ext cx="1366539" cy="1366539"/>
                </a:xfrm>
                <a:prstGeom prst="rect">
                  <a:avLst/>
                </a:prstGeom>
              </p:spPr>
            </p:pic>
            <p:pic>
              <p:nvPicPr>
                <p:cNvPr id="19" name="그림 18" descr="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77B4FB9-0B93-45BC-B1C3-F5DD7331A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15688" y="3621403"/>
                  <a:ext cx="1366538" cy="1366538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C7848229-6865-4DFB-945C-42CE3055C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6702" y="3621403"/>
                  <a:ext cx="1366538" cy="1366538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순서도: 데이터 21">
              <a:extLst>
                <a:ext uri="{FF2B5EF4-FFF2-40B4-BE49-F238E27FC236}">
                  <a16:creationId xmlns:a16="http://schemas.microsoft.com/office/drawing/2014/main" id="{763B68FC-48E5-45FD-9D50-77D786941FCD}"/>
                </a:ext>
              </a:extLst>
            </p:cNvPr>
            <p:cNvSpPr/>
            <p:nvPr/>
          </p:nvSpPr>
          <p:spPr>
            <a:xfrm>
              <a:off x="1385887" y="3131199"/>
              <a:ext cx="9420225" cy="1168689"/>
            </a:xfrm>
            <a:prstGeom prst="flowChartInputOutput">
              <a:avLst/>
            </a:prstGeom>
            <a:gradFill>
              <a:gsLst>
                <a:gs pos="50000">
                  <a:srgbClr val="4C4E53"/>
                </a:gs>
                <a:gs pos="76000">
                  <a:schemeClr val="bg2">
                    <a:tint val="90000"/>
                    <a:shade val="90000"/>
                    <a:satMod val="200000"/>
                  </a:schemeClr>
                </a:gs>
                <a:gs pos="92000">
                  <a:schemeClr val="bg2">
                    <a:tint val="90000"/>
                    <a:shade val="70000"/>
                    <a:satMod val="2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해외 거주 외국인들에게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ko-KR" altLang="en-US" dirty="0">
                  <a:solidFill>
                    <a:schemeClr val="bg1"/>
                  </a:solidFill>
                </a:rPr>
                <a:t>한류 콘텐츠를 활용하여 한국어 교육 제공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9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0DF7C-C278-47AB-94BE-726D9376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3CAFA-642E-4956-9AF2-FE3B0D1DA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8300"/>
            <a:ext cx="10972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사회적 문제 인식</a:t>
            </a: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해결 방안 및 아이템 소개</a:t>
            </a: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향후 목표</a:t>
            </a:r>
            <a:endParaRPr lang="en-US" altLang="ko-KR" b="1" dirty="0"/>
          </a:p>
          <a:p>
            <a:pPr marL="457200" indent="-457200">
              <a:buFont typeface="+mj-lt"/>
              <a:buAutoNum type="arabicPeriod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96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9518-42EE-4D94-9C69-4F6B72AA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국내 거주 외국인</a:t>
            </a:r>
            <a:endParaRPr lang="ko-KR" altLang="en-US" dirty="0"/>
          </a:p>
        </p:txBody>
      </p:sp>
      <p:graphicFrame>
        <p:nvGraphicFramePr>
          <p:cNvPr id="4" name="내용 개체 틀 8">
            <a:extLst>
              <a:ext uri="{FF2B5EF4-FFF2-40B4-BE49-F238E27FC236}">
                <a16:creationId xmlns:a16="http://schemas.microsoft.com/office/drawing/2014/main" id="{EB2663D9-D6A3-4F70-A053-674A7FCDF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497739"/>
              </p:ext>
            </p:extLst>
          </p:nvPr>
        </p:nvGraphicFramePr>
        <p:xfrm>
          <a:off x="609600" y="1600200"/>
          <a:ext cx="10972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53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18EF072-4D42-4595-A6DD-23232706B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333671"/>
              </p:ext>
            </p:extLst>
          </p:nvPr>
        </p:nvGraphicFramePr>
        <p:xfrm>
          <a:off x="3072910" y="1600200"/>
          <a:ext cx="6720884" cy="475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BCE5BDE-D3C9-43C4-8F4B-D08C948C1D40}"/>
              </a:ext>
            </a:extLst>
          </p:cNvPr>
          <p:cNvSpPr/>
          <p:nvPr/>
        </p:nvSpPr>
        <p:spPr>
          <a:xfrm>
            <a:off x="1624436" y="1867711"/>
            <a:ext cx="2896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경기도 외국인 거주자현황 </a:t>
            </a:r>
            <a:br>
              <a:rPr lang="en-US" altLang="ko-KR" b="1" dirty="0"/>
            </a:br>
            <a:r>
              <a:rPr lang="en-US" altLang="ko-KR" b="1" dirty="0"/>
              <a:t>(54</a:t>
            </a:r>
            <a:r>
              <a:rPr lang="ko-KR" altLang="en-US" b="1" dirty="0"/>
              <a:t>만</a:t>
            </a:r>
            <a:r>
              <a:rPr lang="en-US" altLang="ko-KR" b="1" dirty="0"/>
              <a:t>9503</a:t>
            </a:r>
            <a:r>
              <a:rPr lang="ko-KR" altLang="en-US" b="1" dirty="0"/>
              <a:t>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889D2729-D717-439C-8F89-B8ABEC24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국내 거주 외국인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79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DE03B-3F96-42A1-ABF4-980BF460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국내 거주 외국인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25980C0F-168C-42A2-8F00-9DA4635CB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289264"/>
              </p:ext>
            </p:extLst>
          </p:nvPr>
        </p:nvGraphicFramePr>
        <p:xfrm>
          <a:off x="171058" y="1632857"/>
          <a:ext cx="7452526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BFADA1E-71A0-47C2-A9D3-11027F1E1C04}"/>
              </a:ext>
            </a:extLst>
          </p:cNvPr>
          <p:cNvSpPr/>
          <p:nvPr/>
        </p:nvSpPr>
        <p:spPr>
          <a:xfrm>
            <a:off x="7931743" y="2514486"/>
            <a:ext cx="347402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년도 이후 시험 난이도 상향 </a:t>
            </a:r>
            <a:br>
              <a:rPr lang="en-US" altLang="ko-KR" dirty="0"/>
            </a:b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D44EA1-4282-45A1-8FF0-9E5C8908D9C7}"/>
              </a:ext>
            </a:extLst>
          </p:cNvPr>
          <p:cNvGrpSpPr/>
          <p:nvPr/>
        </p:nvGrpSpPr>
        <p:grpSpPr>
          <a:xfrm>
            <a:off x="7551316" y="3418541"/>
            <a:ext cx="4076757" cy="1860229"/>
            <a:chOff x="7551316" y="3418541"/>
            <a:chExt cx="4076757" cy="1860229"/>
          </a:xfrm>
        </p:grpSpPr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AD4B3884-49D0-4441-93CD-E6720CDE7CEF}"/>
                </a:ext>
              </a:extLst>
            </p:cNvPr>
            <p:cNvSpPr/>
            <p:nvPr/>
          </p:nvSpPr>
          <p:spPr>
            <a:xfrm>
              <a:off x="9210433" y="3418541"/>
              <a:ext cx="643094" cy="954593"/>
            </a:xfrm>
            <a:prstGeom prst="downArrow">
              <a:avLst/>
            </a:prstGeom>
            <a:solidFill>
              <a:srgbClr val="F1B85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45C6E8-E482-47EB-821C-A1D6B14F48EA}"/>
                </a:ext>
              </a:extLst>
            </p:cNvPr>
            <p:cNvSpPr/>
            <p:nvPr/>
          </p:nvSpPr>
          <p:spPr>
            <a:xfrm>
              <a:off x="7551316" y="4540106"/>
              <a:ext cx="4076757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/>
                <a:t>대부분의 외국인들이 발급받는 </a:t>
              </a:r>
              <a:r>
                <a:rPr lang="en-US" altLang="ko-KR" dirty="0"/>
                <a:t>E9</a:t>
              </a:r>
              <a:r>
                <a:rPr lang="ko-KR" altLang="en-US" dirty="0"/>
                <a:t>비자</a:t>
              </a:r>
              <a:br>
                <a:rPr lang="en-US" altLang="ko-KR" dirty="0"/>
              </a:br>
              <a:r>
                <a:rPr lang="ko-KR" altLang="en-US" sz="2400" b="1" dirty="0"/>
                <a:t>한국어 수준 낮음</a:t>
              </a:r>
              <a:endParaRPr lang="ko-KR" altLang="en-US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46E87D-61C2-409F-8D74-EBC2AC433A49}"/>
              </a:ext>
            </a:extLst>
          </p:cNvPr>
          <p:cNvGrpSpPr/>
          <p:nvPr/>
        </p:nvGrpSpPr>
        <p:grpSpPr>
          <a:xfrm>
            <a:off x="2145472" y="1600200"/>
            <a:ext cx="8769780" cy="4420795"/>
            <a:chOff x="2145472" y="1600200"/>
            <a:chExt cx="8769780" cy="442079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402880C-6E62-4779-848C-49E3A895F5D1}"/>
                </a:ext>
              </a:extLst>
            </p:cNvPr>
            <p:cNvGrpSpPr/>
            <p:nvPr/>
          </p:nvGrpSpPr>
          <p:grpSpPr>
            <a:xfrm>
              <a:off x="2145472" y="1600200"/>
              <a:ext cx="8769780" cy="4420795"/>
              <a:chOff x="4179381" y="1644698"/>
              <a:chExt cx="8769780" cy="442079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A321913-048F-4F99-B978-7C66598A9DD7}"/>
                  </a:ext>
                </a:extLst>
              </p:cNvPr>
              <p:cNvSpPr/>
              <p:nvPr/>
            </p:nvSpPr>
            <p:spPr>
              <a:xfrm>
                <a:off x="10398463" y="2885487"/>
                <a:ext cx="25506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/>
                  <a:t>하지만 </a:t>
                </a:r>
                <a:r>
                  <a:rPr lang="ko-KR" altLang="en-US" sz="2400" b="1" dirty="0"/>
                  <a:t>순기능 못함</a:t>
                </a:r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B936B3C-D109-4A5F-A222-2C6BF6D6A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9381" y="1644698"/>
                <a:ext cx="4246606" cy="4420795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24E657-2CEC-4A09-A792-8D27385681DC}"/>
                </a:ext>
              </a:extLst>
            </p:cNvPr>
            <p:cNvSpPr txBox="1"/>
            <p:nvPr/>
          </p:nvSpPr>
          <p:spPr>
            <a:xfrm>
              <a:off x="2416345" y="4540106"/>
              <a:ext cx="3935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애매한 교육서적 및 가짜 시험지 등장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58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9518-42EE-4D94-9C69-4F6B72AA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해외 거주 외국인</a:t>
            </a:r>
            <a:r>
              <a:rPr lang="en-US" altLang="ko-KR" b="1" dirty="0">
                <a:solidFill>
                  <a:schemeClr val="tx1"/>
                </a:solidFill>
              </a:rPr>
              <a:t>_</a:t>
            </a:r>
            <a:r>
              <a:rPr lang="ko-KR" altLang="en-US" b="1" dirty="0">
                <a:solidFill>
                  <a:schemeClr val="tx1"/>
                </a:solidFill>
              </a:rPr>
              <a:t>니즈 파악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D5876-D208-40B5-B128-8B7C141B7014}"/>
              </a:ext>
            </a:extLst>
          </p:cNvPr>
          <p:cNvSpPr txBox="1"/>
          <p:nvPr/>
        </p:nvSpPr>
        <p:spPr>
          <a:xfrm>
            <a:off x="820384" y="2519049"/>
            <a:ext cx="765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47BD84-B473-45DB-9781-DCE1AD4F6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425" r="44970" b="27550"/>
          <a:stretch/>
        </p:blipFill>
        <p:spPr>
          <a:xfrm>
            <a:off x="1196866" y="2045459"/>
            <a:ext cx="4834831" cy="3589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2A3135-63B3-4A40-B611-6E0EDDB3F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" t="6425" r="44337" b="27550"/>
          <a:stretch/>
        </p:blipFill>
        <p:spPr>
          <a:xfrm>
            <a:off x="6059609" y="2045459"/>
            <a:ext cx="4834831" cy="34922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31CD54-D75B-4D5E-BA87-2DA72A70B809}"/>
              </a:ext>
            </a:extLst>
          </p:cNvPr>
          <p:cNvSpPr/>
          <p:nvPr/>
        </p:nvSpPr>
        <p:spPr>
          <a:xfrm rot="20949349">
            <a:off x="2568632" y="2940565"/>
            <a:ext cx="7679094" cy="16002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SNS</a:t>
            </a:r>
            <a:r>
              <a:rPr lang="ko-KR" altLang="en-US" sz="6000" b="1" dirty="0">
                <a:solidFill>
                  <a:schemeClr val="bg1"/>
                </a:solidFill>
              </a:rPr>
              <a:t>설 문 조 사 실 시</a:t>
            </a:r>
          </a:p>
        </p:txBody>
      </p:sp>
    </p:spTree>
    <p:extLst>
      <p:ext uri="{BB962C8B-B14F-4D97-AF65-F5344CB8AC3E}">
        <p14:creationId xmlns:p14="http://schemas.microsoft.com/office/powerpoint/2010/main" val="28048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29F6F-184D-4F38-BBC9-EECE87D8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해외 거주 외국인</a:t>
            </a:r>
            <a:r>
              <a:rPr lang="en-US" altLang="ko-KR" b="1" dirty="0">
                <a:solidFill>
                  <a:schemeClr val="tx1"/>
                </a:solidFill>
              </a:rPr>
              <a:t>_</a:t>
            </a:r>
            <a:r>
              <a:rPr lang="ko-KR" altLang="en-US" b="1" dirty="0">
                <a:solidFill>
                  <a:schemeClr val="tx1"/>
                </a:solidFill>
              </a:rPr>
              <a:t>니즈 파악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3C6E87-7AFD-492D-97B0-2941F31A1325}"/>
              </a:ext>
            </a:extLst>
          </p:cNvPr>
          <p:cNvGrpSpPr/>
          <p:nvPr/>
        </p:nvGrpSpPr>
        <p:grpSpPr>
          <a:xfrm>
            <a:off x="911565" y="2330270"/>
            <a:ext cx="5962650" cy="3079978"/>
            <a:chOff x="911565" y="2330270"/>
            <a:chExt cx="5962650" cy="30799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E71B82-7BB7-4100-90ED-D89D4D62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565" y="2330270"/>
              <a:ext cx="5962650" cy="292417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137D0C-31A7-4A26-9A98-3424C98457E6}"/>
                </a:ext>
              </a:extLst>
            </p:cNvPr>
            <p:cNvSpPr/>
            <p:nvPr/>
          </p:nvSpPr>
          <p:spPr>
            <a:xfrm>
              <a:off x="1516700" y="5040916"/>
              <a:ext cx="3974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/>
                <a:t>한국에 관심이 있는지  1) 예 2) 아니요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8DD0A-7035-445A-885B-A4A6A618C9B8}"/>
              </a:ext>
            </a:extLst>
          </p:cNvPr>
          <p:cNvGrpSpPr/>
          <p:nvPr/>
        </p:nvGrpSpPr>
        <p:grpSpPr>
          <a:xfrm>
            <a:off x="5862914" y="2330270"/>
            <a:ext cx="6145868" cy="3079978"/>
            <a:chOff x="5862914" y="2330270"/>
            <a:chExt cx="6145868" cy="30799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5D688A-5D3B-49C5-8F76-9C8106A7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914" y="2330270"/>
              <a:ext cx="6145868" cy="29241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D72D15-74B9-4120-9218-28D71041F617}"/>
                </a:ext>
              </a:extLst>
            </p:cNvPr>
            <p:cNvSpPr/>
            <p:nvPr/>
          </p:nvSpPr>
          <p:spPr>
            <a:xfrm>
              <a:off x="6096000" y="5040916"/>
              <a:ext cx="56813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/>
                <a:t>관심있는 분야  1)k-</a:t>
              </a:r>
              <a:r>
                <a:rPr lang="ko-KR" altLang="en-US" dirty="0" err="1"/>
                <a:t>pop</a:t>
              </a:r>
              <a:r>
                <a:rPr lang="ko-KR" altLang="en-US" dirty="0"/>
                <a:t>  2)영화 3)드라마 4)예능 5)음식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7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29F6F-184D-4F38-BBC9-EECE87D8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해외 거주 외국인</a:t>
            </a:r>
            <a:r>
              <a:rPr lang="en-US" altLang="ko-KR" b="1" dirty="0">
                <a:solidFill>
                  <a:schemeClr val="tx1"/>
                </a:solidFill>
              </a:rPr>
              <a:t>_</a:t>
            </a:r>
            <a:r>
              <a:rPr lang="ko-KR" altLang="en-US" b="1" dirty="0">
                <a:solidFill>
                  <a:schemeClr val="tx1"/>
                </a:solidFill>
              </a:rPr>
              <a:t>니즈 파악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19B33B-B509-413B-9C2B-0511A5CFD721}"/>
              </a:ext>
            </a:extLst>
          </p:cNvPr>
          <p:cNvGrpSpPr/>
          <p:nvPr/>
        </p:nvGrpSpPr>
        <p:grpSpPr>
          <a:xfrm>
            <a:off x="2956122" y="2239116"/>
            <a:ext cx="6904113" cy="3150283"/>
            <a:chOff x="376237" y="2303889"/>
            <a:chExt cx="6904113" cy="31502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EB7EF4-B41A-489E-9444-4D70AF11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37" y="2303889"/>
              <a:ext cx="6904113" cy="301636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2DCE32-599B-489A-B707-57A2279266A4}"/>
                </a:ext>
              </a:extLst>
            </p:cNvPr>
            <p:cNvSpPr/>
            <p:nvPr/>
          </p:nvSpPr>
          <p:spPr>
            <a:xfrm>
              <a:off x="1181412" y="5084840"/>
              <a:ext cx="5647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한국어를 할 수 없으면 배울 생각 있는지 1)예 2)아니요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6540E-E07E-41D3-9683-F0F5D46DA077}"/>
              </a:ext>
            </a:extLst>
          </p:cNvPr>
          <p:cNvGrpSpPr/>
          <p:nvPr/>
        </p:nvGrpSpPr>
        <p:grpSpPr>
          <a:xfrm>
            <a:off x="2956123" y="2308279"/>
            <a:ext cx="6696438" cy="3422901"/>
            <a:chOff x="7634286" y="2308270"/>
            <a:chExt cx="6488765" cy="34229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35789F-0FAA-4304-9D0C-2C8F52742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4286" y="2308270"/>
              <a:ext cx="6488765" cy="301197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CD845D9-C8C0-4CA5-83A4-B98258413A40}"/>
                </a:ext>
              </a:extLst>
            </p:cNvPr>
            <p:cNvSpPr/>
            <p:nvPr/>
          </p:nvSpPr>
          <p:spPr>
            <a:xfrm>
              <a:off x="7830668" y="508484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/>
                <a:t>관심이 있는 분야를 통해 한국어를 배울 기회가 있다면 배울 것인지 </a:t>
              </a:r>
              <a:r>
                <a:rPr lang="en-US" altLang="ko-KR" dirty="0"/>
                <a:t>1) </a:t>
              </a:r>
              <a:r>
                <a:rPr lang="ko-KR" altLang="en-US" dirty="0"/>
                <a:t>예 </a:t>
              </a:r>
              <a:r>
                <a:rPr lang="en-US" altLang="ko-KR" dirty="0"/>
                <a:t>2) </a:t>
              </a:r>
              <a:r>
                <a:rPr lang="ko-KR" altLang="en-US" dirty="0"/>
                <a:t>아니요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F1B8C5-8CA0-4A46-8C8E-E59F075F599A}"/>
              </a:ext>
            </a:extLst>
          </p:cNvPr>
          <p:cNvSpPr/>
          <p:nvPr/>
        </p:nvSpPr>
        <p:spPr>
          <a:xfrm rot="20949349">
            <a:off x="2568632" y="2741986"/>
            <a:ext cx="7679094" cy="16002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90%</a:t>
            </a:r>
            <a:r>
              <a:rPr lang="ko-KR" altLang="en-US" sz="3600" b="1" dirty="0">
                <a:solidFill>
                  <a:schemeClr val="bg1"/>
                </a:solidFill>
              </a:rPr>
              <a:t>이상의 한글에 대한 관심도</a:t>
            </a:r>
          </a:p>
        </p:txBody>
      </p:sp>
    </p:spTree>
    <p:extLst>
      <p:ext uri="{BB962C8B-B14F-4D97-AF65-F5344CB8AC3E}">
        <p14:creationId xmlns:p14="http://schemas.microsoft.com/office/powerpoint/2010/main" val="347643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565A4F-56E3-4E9C-871B-D4D8D3FA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53" y="1688650"/>
            <a:ext cx="6103173" cy="4364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5F6CB6-655B-478A-81EE-2E128DC7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사회적 문제 인식</a:t>
            </a:r>
            <a:br>
              <a:rPr lang="en-US" altLang="ko-KR" b="1" dirty="0"/>
            </a:br>
            <a:r>
              <a:rPr lang="ko-KR" altLang="en-US" b="1" dirty="0">
                <a:solidFill>
                  <a:schemeClr val="tx1"/>
                </a:solidFill>
              </a:rPr>
              <a:t>해외 거주 외국인</a:t>
            </a:r>
            <a:r>
              <a:rPr lang="en-US" altLang="ko-KR" b="1" dirty="0">
                <a:solidFill>
                  <a:schemeClr val="tx1"/>
                </a:solidFill>
              </a:rPr>
              <a:t>_</a:t>
            </a:r>
            <a:r>
              <a:rPr lang="ko-KR" altLang="en-US" b="1" dirty="0">
                <a:solidFill>
                  <a:schemeClr val="tx1"/>
                </a:solidFill>
              </a:rPr>
              <a:t>니즈 파악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2B97E4-6915-4113-88E5-5B886208B379}"/>
              </a:ext>
            </a:extLst>
          </p:cNvPr>
          <p:cNvGrpSpPr/>
          <p:nvPr/>
        </p:nvGrpSpPr>
        <p:grpSpPr>
          <a:xfrm>
            <a:off x="3804377" y="1964582"/>
            <a:ext cx="4796048" cy="2275540"/>
            <a:chOff x="2631122" y="1957387"/>
            <a:chExt cx="5537140" cy="262716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8BD079-034A-4B11-B9F9-CF1639FAC175}"/>
                </a:ext>
              </a:extLst>
            </p:cNvPr>
            <p:cNvGrpSpPr/>
            <p:nvPr/>
          </p:nvGrpSpPr>
          <p:grpSpPr>
            <a:xfrm>
              <a:off x="2631122" y="1957387"/>
              <a:ext cx="5537140" cy="2627160"/>
              <a:chOff x="2631122" y="1957387"/>
              <a:chExt cx="5537140" cy="262716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42CF3CB-268C-45C6-8CA5-920EBF509B6A}"/>
                  </a:ext>
                </a:extLst>
              </p:cNvPr>
              <p:cNvSpPr/>
              <p:nvPr/>
            </p:nvSpPr>
            <p:spPr>
              <a:xfrm>
                <a:off x="4224047" y="4158145"/>
                <a:ext cx="3944215" cy="426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/>
                  <a:t>한국어를 배울 시설이 부족하다.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A07C9E6-9064-4899-A9E8-D1B3C9075BC9}"/>
                  </a:ext>
                </a:extLst>
              </p:cNvPr>
              <p:cNvSpPr/>
              <p:nvPr/>
            </p:nvSpPr>
            <p:spPr>
              <a:xfrm>
                <a:off x="2631122" y="1957387"/>
                <a:ext cx="3288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/>
                  <a:t>지금까지 배우지 못한 이유는</a:t>
                </a:r>
                <a:r>
                  <a:rPr lang="en-US" altLang="ko-KR" dirty="0"/>
                  <a:t>?</a:t>
                </a:r>
                <a:r>
                  <a:rPr lang="ko-KR" altLang="en-US" dirty="0"/>
                  <a:t> </a:t>
                </a:r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C1C855F1-A330-4E84-AE29-95C6C3A2052C}"/>
                </a:ext>
              </a:extLst>
            </p:cNvPr>
            <p:cNvSpPr/>
            <p:nvPr/>
          </p:nvSpPr>
          <p:spPr>
            <a:xfrm>
              <a:off x="3764622" y="4217080"/>
              <a:ext cx="510540" cy="251461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9F214A-4D6C-45B8-865B-AFEBA699FAF5}"/>
              </a:ext>
            </a:extLst>
          </p:cNvPr>
          <p:cNvGrpSpPr/>
          <p:nvPr/>
        </p:nvGrpSpPr>
        <p:grpSpPr>
          <a:xfrm>
            <a:off x="2145156" y="1653769"/>
            <a:ext cx="8507604" cy="4536134"/>
            <a:chOff x="2145156" y="1699260"/>
            <a:chExt cx="8507604" cy="453613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87035F-A9F7-42CE-842C-D5A7D8066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1" t="4696" r="-296" b="5751"/>
            <a:stretch/>
          </p:blipFill>
          <p:spPr>
            <a:xfrm>
              <a:off x="2145156" y="1699260"/>
              <a:ext cx="7901688" cy="4200183"/>
            </a:xfrm>
            <a:prstGeom prst="rect">
              <a:avLst/>
            </a:prstGeom>
          </p:spPr>
        </p:pic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2A3EBD2D-19E2-4587-A86A-FC48D9725FF6}"/>
                </a:ext>
              </a:extLst>
            </p:cNvPr>
            <p:cNvSpPr/>
            <p:nvPr/>
          </p:nvSpPr>
          <p:spPr>
            <a:xfrm>
              <a:off x="6322537" y="3675418"/>
              <a:ext cx="875367" cy="492837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0E3186-F3D7-41A1-8A20-9F707DCF1E08}"/>
                </a:ext>
              </a:extLst>
            </p:cNvPr>
            <p:cNvSpPr txBox="1"/>
            <p:nvPr/>
          </p:nvSpPr>
          <p:spPr>
            <a:xfrm>
              <a:off x="7317630" y="2967335"/>
              <a:ext cx="2613783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현장 강의</a:t>
              </a:r>
              <a:br>
                <a:rPr lang="en-US" altLang="ko-KR" dirty="0"/>
              </a:br>
              <a:r>
                <a:rPr lang="en-US" altLang="ko-KR" dirty="0"/>
                <a:t>3,200,000</a:t>
              </a:r>
              <a:r>
                <a:rPr lang="ko-KR" altLang="en-US" dirty="0"/>
                <a:t> </a:t>
              </a:r>
              <a:r>
                <a:rPr lang="en-US" altLang="ko-KR" dirty="0"/>
                <a:t>dong</a:t>
              </a:r>
              <a:r>
                <a:rPr lang="ko-KR" altLang="en-US" dirty="0"/>
                <a:t> </a:t>
              </a:r>
              <a:br>
                <a:rPr lang="en-US" altLang="ko-KR" dirty="0"/>
              </a:br>
              <a:r>
                <a:rPr lang="ko-KR" altLang="en-US" dirty="0"/>
                <a:t>한화 </a:t>
              </a:r>
              <a:r>
                <a:rPr lang="en-US" altLang="ko-KR" dirty="0"/>
                <a:t>15</a:t>
              </a:r>
              <a:r>
                <a:rPr lang="ko-KR" altLang="en-US" dirty="0"/>
                <a:t>만원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39B93D-6D37-46C6-AB0C-230464A234BD}"/>
                </a:ext>
              </a:extLst>
            </p:cNvPr>
            <p:cNvSpPr txBox="1"/>
            <p:nvPr/>
          </p:nvSpPr>
          <p:spPr>
            <a:xfrm>
              <a:off x="7317631" y="3989726"/>
              <a:ext cx="2613783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온라인 강의</a:t>
              </a:r>
              <a:br>
                <a:rPr lang="en-US" altLang="ko-KR" dirty="0"/>
              </a:br>
              <a:r>
                <a:rPr lang="en-US" altLang="ko-KR" dirty="0"/>
                <a:t>600,000</a:t>
              </a:r>
              <a:r>
                <a:rPr lang="ko-KR" altLang="en-US" dirty="0"/>
                <a:t> </a:t>
              </a:r>
              <a:r>
                <a:rPr lang="en-US" altLang="ko-KR" dirty="0"/>
                <a:t>dong</a:t>
              </a:r>
              <a:r>
                <a:rPr lang="ko-KR" altLang="en-US" dirty="0"/>
                <a:t> </a:t>
              </a:r>
              <a:br>
                <a:rPr lang="en-US" altLang="ko-KR" dirty="0"/>
              </a:br>
              <a:r>
                <a:rPr lang="ko-KR" altLang="en-US" dirty="0"/>
                <a:t>한화 약 </a:t>
              </a:r>
              <a:r>
                <a:rPr lang="en-US" altLang="ko-KR" dirty="0"/>
                <a:t>3</a:t>
              </a:r>
              <a:r>
                <a:rPr lang="ko-KR" altLang="en-US" dirty="0"/>
                <a:t>만원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9739E-E80C-444D-9FF3-20E28B116504}"/>
                </a:ext>
              </a:extLst>
            </p:cNvPr>
            <p:cNvSpPr txBox="1"/>
            <p:nvPr/>
          </p:nvSpPr>
          <p:spPr>
            <a:xfrm>
              <a:off x="5570220" y="5035065"/>
              <a:ext cx="5082540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하노이 한국어 학원</a:t>
              </a:r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17,000,000 VND /level &lt; 3 </a:t>
              </a:r>
              <a:r>
                <a:rPr lang="ko-KR" altLang="en-US" dirty="0">
                  <a:solidFill>
                    <a:schemeClr val="tx1"/>
                  </a:solidFill>
                </a:rPr>
                <a:t>개월</a:t>
              </a:r>
              <a:r>
                <a:rPr lang="en-US" altLang="ko-KR" dirty="0">
                  <a:solidFill>
                    <a:schemeClr val="tx1"/>
                  </a:solidFill>
                </a:rPr>
                <a:t>(83</a:t>
              </a:r>
              <a:r>
                <a:rPr lang="ko-KR" altLang="en-US" dirty="0">
                  <a:solidFill>
                    <a:schemeClr val="tx1"/>
                  </a:solidFill>
                </a:rPr>
                <a:t>만원</a:t>
              </a:r>
              <a:r>
                <a:rPr lang="en-US" altLang="ko-KR" dirty="0">
                  <a:solidFill>
                    <a:schemeClr val="tx1"/>
                  </a:solidFill>
                </a:rPr>
                <a:t>) ,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 1 </a:t>
              </a:r>
              <a:r>
                <a:rPr lang="ko-KR" altLang="en-US" dirty="0">
                  <a:solidFill>
                    <a:schemeClr val="tx1"/>
                  </a:solidFill>
                </a:rPr>
                <a:t>년 </a:t>
              </a:r>
              <a:r>
                <a:rPr lang="en-US" altLang="ko-KR" dirty="0">
                  <a:solidFill>
                    <a:schemeClr val="tx1"/>
                  </a:solidFill>
                </a:rPr>
                <a:t>53,000,000 VND (257</a:t>
              </a:r>
              <a:r>
                <a:rPr lang="ko-KR" altLang="en-US" dirty="0">
                  <a:solidFill>
                    <a:schemeClr val="tx1"/>
                  </a:solidFill>
                </a:rPr>
                <a:t>만원</a:t>
              </a:r>
              <a:r>
                <a:rPr lang="en-US" altLang="ko-KR" dirty="0">
                  <a:solidFill>
                    <a:schemeClr val="tx1"/>
                  </a:solidFill>
                </a:rPr>
                <a:t>),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Hanoi - 2.000.000VND - 2 Day 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F786D7-4859-497F-B097-9F9F96E34832}"/>
              </a:ext>
            </a:extLst>
          </p:cNvPr>
          <p:cNvSpPr/>
          <p:nvPr/>
        </p:nvSpPr>
        <p:spPr>
          <a:xfrm rot="20949349">
            <a:off x="2722369" y="3150984"/>
            <a:ext cx="6709115" cy="162780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값 비싼 학원비</a:t>
            </a:r>
          </a:p>
        </p:txBody>
      </p:sp>
    </p:spTree>
    <p:extLst>
      <p:ext uri="{BB962C8B-B14F-4D97-AF65-F5344CB8AC3E}">
        <p14:creationId xmlns:p14="http://schemas.microsoft.com/office/powerpoint/2010/main" val="40513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사 배경 프레젠테이션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6713644_TF03460510" id="{8ED92F7C-F582-40CD-B6CE-756E7D07922C}" vid="{46E7F06B-2C72-4C47-BB8D-B4E64B909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2136</TotalTime>
  <Words>695</Words>
  <Application>Microsoft Office PowerPoint</Application>
  <PresentationFormat>와이드스크린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Courier New</vt:lpstr>
      <vt:lpstr>Palatino Linotype</vt:lpstr>
      <vt:lpstr>회사 배경 프레젠테이션</vt:lpstr>
      <vt:lpstr>PowerPoint 프레젠테이션</vt:lpstr>
      <vt:lpstr>Contents</vt:lpstr>
      <vt:lpstr>사회적 문제 인식 국내 거주 외국인</vt:lpstr>
      <vt:lpstr>사회적 문제 인식 국내 거주 외국인</vt:lpstr>
      <vt:lpstr>사회적 문제 인식 국내 거주 외국인</vt:lpstr>
      <vt:lpstr>사회적 문제 인식 해외 거주 외국인_니즈 파악</vt:lpstr>
      <vt:lpstr>사회적 문제 인식 해외 거주 외국인_니즈 파악</vt:lpstr>
      <vt:lpstr>사회적 문제 인식 해외 거주 외국인_니즈 파악</vt:lpstr>
      <vt:lpstr>사회적 문제 인식 해외 거주 외국인_니즈 파악</vt:lpstr>
      <vt:lpstr>사회적 문제 인식 소셜 미션</vt:lpstr>
      <vt:lpstr>해결 방안 플랫폼 설정</vt:lpstr>
      <vt:lpstr>해결 방안 기초교육 아이템 소개</vt:lpstr>
      <vt:lpstr>해결 방안 한류 콘텐츠 활용</vt:lpstr>
      <vt:lpstr>해결 방안 한류 콘텐츠 활용</vt:lpstr>
      <vt:lpstr>향후 목표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업무 회의 제목</dc:title>
  <dc:creator>박병근</dc:creator>
  <cp:lastModifiedBy>병근</cp:lastModifiedBy>
  <cp:revision>74</cp:revision>
  <dcterms:created xsi:type="dcterms:W3CDTF">2019-02-02T02:06:04Z</dcterms:created>
  <dcterms:modified xsi:type="dcterms:W3CDTF">2019-02-12T05:44:35Z</dcterms:modified>
</cp:coreProperties>
</file>